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78df27d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478df27d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478df27d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478df27d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87d1c8b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9287d1c8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78df27df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9478df27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78df27df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9478df27d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478df27df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478df27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78df27df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9478df27df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78df27df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478df27d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478df27d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478df27d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287d1c8be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287d1c8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87d1c8b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87d1c8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a64d4a9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2a64d4a9f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a64d4a9f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2a64d4a9f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87d1c8b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9287d1c8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87d1c8be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287d1c8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2a64d4a9f_1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92a64d4a9f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287d1c8be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9287d1c8b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87d1c8be_1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87d1c8b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2a64d4a9f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92a64d4a9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287d1c8be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9287d1c8b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287d1c8b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9287d1c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287d1c8be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287d1c8be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287d1c8be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287d1c8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287d1c8be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9287d1c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a64d4a9f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92a64d4a9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287d1c8be_0_1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287d1c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287d1c8be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287d1c8b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287d1c8be_0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9287d1c8b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287d1c8be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9287d1c8b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2a64d4a9f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2a64d4a9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87d1c8b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287d1c8b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478df27d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478df27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2a64d4a9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2a64d4a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78df27df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478df27d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8df27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8df27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478df27df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478df27d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achinelearningknowledge.ai/activation-functions-neural-networ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discuss.dphi.tech/c/bootcamps/deep-learning-bootcamp/16" TargetMode="Externa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dphi-official/Deep_Learning_Bootcamp/blob/master/DL%20For%20Classification/%20DL_Day6_Building_a_DL_Model.ipynb" TargetMode="Externa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iscuss.dphi.tech/c/bootcamps/deep-learning-bootcamp/16" TargetMode="Externa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dphi-official/Deep_Learning_Bootcamp/blob/master/DL%20For%20Classification/DL_Day6_Binary_Classification.ipynb" TargetMode="Externa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docs.google.com/presentation/d/19GR6Tg2E06yyJO0b4KCthauhkQoasLZFICbNL6JZP38/edit?usp=sharing" TargetMode="Externa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zM4VZR0px8E"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6 - Binary Classification</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8" name="Google Shape;138;p22"/>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139" name="Google Shape;139;p22"/>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3"/>
          <p:cNvSpPr txBox="1"/>
          <p:nvPr/>
        </p:nvSpPr>
        <p:spPr>
          <a:xfrm>
            <a:off x="229200" y="1548500"/>
            <a:ext cx="8685600" cy="51186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continuous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147" name="Google Shape;147;p2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4"/>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154" name="Google Shape;154;p2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155" name="Google Shape;155;p24"/>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5"/>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163" name="Google Shape;163;p25"/>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164" name="Google Shape;164;p25"/>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165" name="Google Shape;165;p25"/>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6"/>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174" name="Google Shape;174;p26"/>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175" name="Google Shape;175;p26"/>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176" name="Google Shape;176;p26"/>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3" name="Google Shape;183;p27"/>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184" name="Google Shape;184;p27"/>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185" name="Google Shape;185;p27"/>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2" name="Google Shape;192;p28"/>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193" name="Google Shape;193;p28"/>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Logistic Regression?</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9"/>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203" name="Google Shape;203;p29"/>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0" name="Google Shape;210;p30"/>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 (y axis)</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211" name="Google Shape;211;p30"/>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212" name="Google Shape;212;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Activation Functions</a:t>
            </a:r>
            <a:endParaRPr b="1" sz="3000">
              <a:solidFill>
                <a:schemeClr val="lt1"/>
              </a:solidFill>
              <a:latin typeface="Open Sans"/>
              <a:ea typeface="Open Sans"/>
              <a:cs typeface="Open Sans"/>
              <a:sym typeface="Open Sans"/>
            </a:endParaRPr>
          </a:p>
        </p:txBody>
      </p:sp>
      <p:sp>
        <p:nvSpPr>
          <p:cNvPr id="218" name="Google Shape;218;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Classification and Sigmoid function</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Error Functions and Optimizers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Methods of building Deep Learning models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Activation Functions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25" name="Google Shape;225;p32"/>
          <p:cNvGrpSpPr/>
          <p:nvPr/>
        </p:nvGrpSpPr>
        <p:grpSpPr>
          <a:xfrm>
            <a:off x="0" y="5976100"/>
            <a:ext cx="9144000" cy="919800"/>
            <a:chOff x="0" y="5976100"/>
            <a:chExt cx="9144000" cy="919800"/>
          </a:xfrm>
        </p:grpSpPr>
        <p:sp>
          <p:nvSpPr>
            <p:cNvPr id="226" name="Google Shape;226;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2"/>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28" name="Google Shape;228;p32"/>
          <p:cNvPicPr preferRelativeResize="0"/>
          <p:nvPr/>
        </p:nvPicPr>
        <p:blipFill>
          <a:blip r:embed="rId4">
            <a:alphaModFix/>
          </a:blip>
          <a:stretch>
            <a:fillRect/>
          </a:stretch>
        </p:blipFill>
        <p:spPr>
          <a:xfrm>
            <a:off x="2205325" y="2406696"/>
            <a:ext cx="4733350" cy="3165900"/>
          </a:xfrm>
          <a:prstGeom prst="rect">
            <a:avLst/>
          </a:prstGeom>
          <a:noFill/>
          <a:ln>
            <a:noFill/>
          </a:ln>
        </p:spPr>
      </p:pic>
      <p:sp>
        <p:nvSpPr>
          <p:cNvPr id="229" name="Google Shape;229;p32"/>
          <p:cNvSpPr txBox="1"/>
          <p:nvPr/>
        </p:nvSpPr>
        <p:spPr>
          <a:xfrm>
            <a:off x="674600" y="1082150"/>
            <a:ext cx="79980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pen Sans"/>
                <a:ea typeface="Open Sans"/>
                <a:cs typeface="Open Sans"/>
                <a:sym typeface="Open Sans"/>
              </a:rPr>
              <a:t>Here’s what a Neural Network looks like. Let’s dive a bit into what exactly happens inside each neuron.</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3"/>
          <p:cNvSpPr txBox="1"/>
          <p:nvPr/>
        </p:nvSpPr>
        <p:spPr>
          <a:xfrm>
            <a:off x="674600" y="1082150"/>
            <a:ext cx="7998000" cy="5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Artificial neurons are the basic building blocks of a neural network. It can be considered as a computational unit that takes some inputs, applies some transformation on the input and fires the output. Below are typical steps for computation inside the neuron.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An artificial neuron takes the inputs and their respective weights.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It then applies dot products between input values &amp; its weights and sums them up.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Finally, it applies activation function on above summation and fires the output</a:t>
            </a: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This can be written in a crude way as below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Output = Activation(Summation(Inputs*Weights + bias))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 sz="1800">
                <a:latin typeface="Open Sans"/>
                <a:ea typeface="Open Sans"/>
                <a:cs typeface="Open Sans"/>
                <a:sym typeface="Open Sans"/>
              </a:rPr>
              <a:t>Reference: machinelearningknowledge.ai</a:t>
            </a:r>
            <a:endParaRPr i="1"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37" name="Google Shape;237;p3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Artificial Neuron – A Quick Recap</a:t>
            </a:r>
            <a:endParaRPr sz="48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44" name="Google Shape;244;p34"/>
          <p:cNvGrpSpPr/>
          <p:nvPr/>
        </p:nvGrpSpPr>
        <p:grpSpPr>
          <a:xfrm>
            <a:off x="0" y="5976100"/>
            <a:ext cx="9144000" cy="919800"/>
            <a:chOff x="0" y="5976100"/>
            <a:chExt cx="9144000" cy="919800"/>
          </a:xfrm>
        </p:grpSpPr>
        <p:sp>
          <p:nvSpPr>
            <p:cNvPr id="245" name="Google Shape;245;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47" name="Google Shape;247;p34"/>
          <p:cNvPicPr preferRelativeResize="0"/>
          <p:nvPr/>
        </p:nvPicPr>
        <p:blipFill rotWithShape="1">
          <a:blip r:embed="rId4">
            <a:alphaModFix/>
          </a:blip>
          <a:srcRect b="0" l="0" r="0" t="15361"/>
          <a:stretch/>
        </p:blipFill>
        <p:spPr>
          <a:xfrm>
            <a:off x="3361225" y="1242950"/>
            <a:ext cx="5591174" cy="3549150"/>
          </a:xfrm>
          <a:prstGeom prst="rect">
            <a:avLst/>
          </a:prstGeom>
          <a:noFill/>
          <a:ln>
            <a:noFill/>
          </a:ln>
        </p:spPr>
      </p:pic>
      <p:sp>
        <p:nvSpPr>
          <p:cNvPr id="248" name="Google Shape;248;p34"/>
          <p:cNvSpPr txBox="1"/>
          <p:nvPr/>
        </p:nvSpPr>
        <p:spPr>
          <a:xfrm>
            <a:off x="0" y="1363425"/>
            <a:ext cx="3117000" cy="354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 neuron takes input from the previous layer’s neurons</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(X0,X1,X2)</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It then multiplies each input with some weight</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(W0,W1,W2) and sums them</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Finally, it applies some activation function and sends/ fires an output.</a:t>
            </a:r>
            <a:endParaRPr sz="1600">
              <a:latin typeface="Open Sans"/>
              <a:ea typeface="Open Sans"/>
              <a:cs typeface="Open Sans"/>
              <a:sym typeface="Open Sans"/>
            </a:endParaRPr>
          </a:p>
        </p:txBody>
      </p:sp>
      <p:sp>
        <p:nvSpPr>
          <p:cNvPr id="249" name="Google Shape;249;p3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Inside a Neuron</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6" name="Google Shape;256;p3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57" name="Google Shape;257;p35"/>
          <p:cNvSpPr txBox="1"/>
          <p:nvPr/>
        </p:nvSpPr>
        <p:spPr>
          <a:xfrm>
            <a:off x="674600" y="1361625"/>
            <a:ext cx="7998000" cy="54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l">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Activations functions are an important part of an artificial neural network.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They basically decide </a:t>
            </a:r>
            <a:r>
              <a:rPr b="1" lang="en" sz="2100">
                <a:latin typeface="Open Sans"/>
                <a:ea typeface="Open Sans"/>
                <a:cs typeface="Open Sans"/>
                <a:sym typeface="Open Sans"/>
              </a:rPr>
              <a:t>whether a neuron should be activated(fired)</a:t>
            </a:r>
            <a:r>
              <a:rPr lang="en" sz="2100">
                <a:latin typeface="Open Sans"/>
                <a:ea typeface="Open Sans"/>
                <a:cs typeface="Open Sans"/>
                <a:sym typeface="Open Sans"/>
              </a:rPr>
              <a:t> or not, based on whether each neuron’s input is relevant for the model’s prediction.</a:t>
            </a:r>
            <a:endParaRPr sz="2100">
              <a:latin typeface="Open Sans"/>
              <a:ea typeface="Open Sans"/>
              <a:cs typeface="Open Sans"/>
              <a:sym typeface="Open Sans"/>
            </a:endParaRPr>
          </a:p>
        </p:txBody>
      </p:sp>
      <p:grpSp>
        <p:nvGrpSpPr>
          <p:cNvPr id="258" name="Google Shape;258;p35"/>
          <p:cNvGrpSpPr/>
          <p:nvPr/>
        </p:nvGrpSpPr>
        <p:grpSpPr>
          <a:xfrm>
            <a:off x="0" y="5976100"/>
            <a:ext cx="9144000" cy="919800"/>
            <a:chOff x="0" y="5976100"/>
            <a:chExt cx="9144000" cy="919800"/>
          </a:xfrm>
        </p:grpSpPr>
        <p:sp>
          <p:nvSpPr>
            <p:cNvPr id="259" name="Google Shape;25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68" name="Google Shape;268;p36"/>
          <p:cNvSpPr txBox="1"/>
          <p:nvPr/>
        </p:nvSpPr>
        <p:spPr>
          <a:xfrm>
            <a:off x="478375" y="1109375"/>
            <a:ext cx="8309700" cy="5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purpose of the activation function is </a:t>
            </a:r>
            <a:r>
              <a:rPr b="1" lang="en" sz="2000">
                <a:latin typeface="Open Sans"/>
                <a:ea typeface="Open Sans"/>
                <a:cs typeface="Open Sans"/>
                <a:sym typeface="Open Sans"/>
              </a:rPr>
              <a:t>to introduce non-linearity </a:t>
            </a:r>
            <a:r>
              <a:rPr lang="en" sz="2000">
                <a:latin typeface="Open Sans"/>
                <a:ea typeface="Open Sans"/>
                <a:cs typeface="Open Sans"/>
                <a:sym typeface="Open Sans"/>
              </a:rPr>
              <a:t>into the output of a neuron.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Basically, it helps in creating a boundary like this: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Rather than the linear boundaries(straight lines)</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 that are unable to divide data into 2 classes: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pSp>
        <p:nvGrpSpPr>
          <p:cNvPr id="269" name="Google Shape;269;p36"/>
          <p:cNvGrpSpPr/>
          <p:nvPr/>
        </p:nvGrpSpPr>
        <p:grpSpPr>
          <a:xfrm>
            <a:off x="0" y="5976100"/>
            <a:ext cx="9144000" cy="919800"/>
            <a:chOff x="0" y="5976100"/>
            <a:chExt cx="9144000" cy="919800"/>
          </a:xfrm>
        </p:grpSpPr>
        <p:sp>
          <p:nvSpPr>
            <p:cNvPr id="270" name="Google Shape;270;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72" name="Google Shape;272;p36"/>
          <p:cNvPicPr preferRelativeResize="0"/>
          <p:nvPr/>
        </p:nvPicPr>
        <p:blipFill>
          <a:blip r:embed="rId4">
            <a:alphaModFix/>
          </a:blip>
          <a:stretch>
            <a:fillRect/>
          </a:stretch>
        </p:blipFill>
        <p:spPr>
          <a:xfrm>
            <a:off x="6447449" y="1494157"/>
            <a:ext cx="2406050" cy="2301817"/>
          </a:xfrm>
          <a:prstGeom prst="rect">
            <a:avLst/>
          </a:prstGeom>
          <a:noFill/>
          <a:ln>
            <a:noFill/>
          </a:ln>
        </p:spPr>
      </p:pic>
      <p:pic>
        <p:nvPicPr>
          <p:cNvPr id="273" name="Google Shape;273;p36"/>
          <p:cNvPicPr preferRelativeResize="0"/>
          <p:nvPr/>
        </p:nvPicPr>
        <p:blipFill>
          <a:blip r:embed="rId5">
            <a:alphaModFix/>
          </a:blip>
          <a:stretch>
            <a:fillRect/>
          </a:stretch>
        </p:blipFill>
        <p:spPr>
          <a:xfrm>
            <a:off x="1180675" y="3973475"/>
            <a:ext cx="4576676" cy="18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0" name="Google Shape;280;p3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a:t>
            </a: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81" name="Google Shape;281;p37"/>
          <p:cNvSpPr txBox="1"/>
          <p:nvPr/>
        </p:nvSpPr>
        <p:spPr>
          <a:xfrm>
            <a:off x="1094525" y="1779100"/>
            <a:ext cx="6660900" cy="30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Sigmoid Function</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ReLu</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tanH</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Leaky ReLU</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Softmax Function and more..</a:t>
            </a:r>
            <a:endParaRPr sz="2000">
              <a:latin typeface="Open Sans"/>
              <a:ea typeface="Open Sans"/>
              <a:cs typeface="Open Sans"/>
              <a:sym typeface="Open Sans"/>
            </a:endParaRPr>
          </a:p>
        </p:txBody>
      </p:sp>
      <p:grpSp>
        <p:nvGrpSpPr>
          <p:cNvPr id="282" name="Google Shape;282;p37"/>
          <p:cNvGrpSpPr/>
          <p:nvPr/>
        </p:nvGrpSpPr>
        <p:grpSpPr>
          <a:xfrm>
            <a:off x="0" y="5976100"/>
            <a:ext cx="9144000" cy="919800"/>
            <a:chOff x="0" y="5976100"/>
            <a:chExt cx="9144000" cy="919800"/>
          </a:xfrm>
        </p:grpSpPr>
        <p:sp>
          <p:nvSpPr>
            <p:cNvPr id="283" name="Google Shape;28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1" name="Google Shape;291;p3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ReLU</a:t>
            </a:r>
            <a:endParaRPr sz="4800">
              <a:solidFill>
                <a:srgbClr val="434343"/>
              </a:solidFill>
              <a:latin typeface="Economica"/>
              <a:ea typeface="Economica"/>
              <a:cs typeface="Economica"/>
              <a:sym typeface="Economica"/>
            </a:endParaRPr>
          </a:p>
        </p:txBody>
      </p:sp>
      <p:sp>
        <p:nvSpPr>
          <p:cNvPr id="292" name="Google Shape;292;p38"/>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Similar to Sigmoid, we have a lot of other activation functions.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Let’s have a look at </a:t>
            </a:r>
            <a:r>
              <a:rPr b="1" lang="en" sz="2000">
                <a:latin typeface="Open Sans"/>
                <a:ea typeface="Open Sans"/>
                <a:cs typeface="Open Sans"/>
                <a:sym typeface="Open Sans"/>
              </a:rPr>
              <a:t>ReLU(Rectified Linear Unit)</a:t>
            </a:r>
            <a:r>
              <a:rPr lang="en" sz="2000">
                <a:latin typeface="Open Sans"/>
                <a:ea typeface="Open Sans"/>
                <a:cs typeface="Open Sans"/>
                <a:sym typeface="Open Sans"/>
              </a:rPr>
              <a:t> , for example: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Look at the y axis of both the graphs. Just how Sigmoid had a range of 0 to 1, </a:t>
            </a:r>
            <a:r>
              <a:rPr b="1" lang="en" sz="2000">
                <a:latin typeface="Open Sans"/>
                <a:ea typeface="Open Sans"/>
                <a:cs typeface="Open Sans"/>
                <a:sym typeface="Open Sans"/>
              </a:rPr>
              <a:t>ReLU</a:t>
            </a:r>
            <a:r>
              <a:rPr lang="en" sz="2000">
                <a:latin typeface="Open Sans"/>
                <a:ea typeface="Open Sans"/>
                <a:cs typeface="Open Sans"/>
                <a:sym typeface="Open Sans"/>
              </a:rPr>
              <a:t> has a range of </a:t>
            </a:r>
            <a:r>
              <a:rPr b="1" lang="en" sz="2000">
                <a:latin typeface="Open Sans"/>
                <a:ea typeface="Open Sans"/>
                <a:cs typeface="Open Sans"/>
                <a:sym typeface="Open Sans"/>
              </a:rPr>
              <a:t>0 to infinity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93" name="Google Shape;293;p38"/>
          <p:cNvPicPr preferRelativeResize="0"/>
          <p:nvPr/>
        </p:nvPicPr>
        <p:blipFill>
          <a:blip r:embed="rId3">
            <a:alphaModFix/>
          </a:blip>
          <a:stretch>
            <a:fillRect/>
          </a:stretch>
        </p:blipFill>
        <p:spPr>
          <a:xfrm>
            <a:off x="1114425" y="2131163"/>
            <a:ext cx="6915150" cy="2781300"/>
          </a:xfrm>
          <a:prstGeom prst="rect">
            <a:avLst/>
          </a:prstGeom>
          <a:noFill/>
          <a:ln>
            <a:noFill/>
          </a:ln>
        </p:spPr>
      </p:pic>
      <p:grpSp>
        <p:nvGrpSpPr>
          <p:cNvPr id="294" name="Google Shape;294;p38"/>
          <p:cNvGrpSpPr/>
          <p:nvPr/>
        </p:nvGrpSpPr>
        <p:grpSpPr>
          <a:xfrm>
            <a:off x="0" y="5976100"/>
            <a:ext cx="9144000" cy="919800"/>
            <a:chOff x="0" y="5976100"/>
            <a:chExt cx="9144000" cy="919800"/>
          </a:xfrm>
        </p:grpSpPr>
        <p:sp>
          <p:nvSpPr>
            <p:cNvPr id="295" name="Google Shape;29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 name="Google Shape;302;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3" name="Google Shape;303;p3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tanH</a:t>
            </a:r>
            <a:endParaRPr sz="4800">
              <a:solidFill>
                <a:srgbClr val="434343"/>
              </a:solidFill>
              <a:latin typeface="Economica"/>
              <a:ea typeface="Economica"/>
              <a:cs typeface="Economica"/>
              <a:sym typeface="Economica"/>
            </a:endParaRPr>
          </a:p>
        </p:txBody>
      </p:sp>
      <p:sp>
        <p:nvSpPr>
          <p:cNvPr id="304" name="Google Shape;304;p39"/>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TanH / Hyperbolic Tangent</a:t>
            </a:r>
            <a:r>
              <a:rPr lang="en" sz="2000">
                <a:latin typeface="Open Sans"/>
                <a:ea typeface="Open Sans"/>
                <a:cs typeface="Open Sans"/>
                <a:sym typeface="Open Sans"/>
              </a:rPr>
              <a:t> is another popular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It actually shares a few things in common with the sigmoid activation function. They both look very similar. But while a sigmoid function has a range of 0 and 1, </a:t>
            </a:r>
            <a:r>
              <a:rPr b="1" lang="en" sz="2000">
                <a:latin typeface="Open Sans"/>
                <a:ea typeface="Open Sans"/>
                <a:cs typeface="Open Sans"/>
                <a:sym typeface="Open Sans"/>
              </a:rPr>
              <a:t>Tanh</a:t>
            </a:r>
            <a:r>
              <a:rPr lang="en" sz="2000">
                <a:latin typeface="Open Sans"/>
                <a:ea typeface="Open Sans"/>
                <a:cs typeface="Open Sans"/>
                <a:sym typeface="Open Sans"/>
              </a:rPr>
              <a:t> has a range of </a:t>
            </a:r>
            <a:r>
              <a:rPr b="1" lang="en" sz="2000">
                <a:latin typeface="Open Sans"/>
                <a:ea typeface="Open Sans"/>
                <a:cs typeface="Open Sans"/>
                <a:sym typeface="Open Sans"/>
              </a:rPr>
              <a:t>-1 and 1</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There are a few more activation functions that we’ll read about later.</a:t>
            </a:r>
            <a:endParaRPr sz="2000">
              <a:highlight>
                <a:srgbClr val="D9EAD3"/>
              </a:highlight>
              <a:latin typeface="Open Sans"/>
              <a:ea typeface="Open Sans"/>
              <a:cs typeface="Open Sans"/>
              <a:sym typeface="Open Sans"/>
            </a:endParaRPr>
          </a:p>
        </p:txBody>
      </p:sp>
      <p:grpSp>
        <p:nvGrpSpPr>
          <p:cNvPr id="305" name="Google Shape;305;p39"/>
          <p:cNvGrpSpPr/>
          <p:nvPr/>
        </p:nvGrpSpPr>
        <p:grpSpPr>
          <a:xfrm>
            <a:off x="0" y="5976100"/>
            <a:ext cx="9144000" cy="919800"/>
            <a:chOff x="0" y="5976100"/>
            <a:chExt cx="9144000" cy="919800"/>
          </a:xfrm>
        </p:grpSpPr>
        <p:sp>
          <p:nvSpPr>
            <p:cNvPr id="306" name="Google Shape;306;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8" name="Google Shape;308;p39"/>
          <p:cNvPicPr preferRelativeResize="0"/>
          <p:nvPr/>
        </p:nvPicPr>
        <p:blipFill rotWithShape="1">
          <a:blip r:embed="rId4">
            <a:alphaModFix/>
          </a:blip>
          <a:srcRect b="5755" l="0" r="0" t="5284"/>
          <a:stretch/>
        </p:blipFill>
        <p:spPr>
          <a:xfrm>
            <a:off x="1766125" y="2679050"/>
            <a:ext cx="5687051" cy="281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General Guidelines </a:t>
            </a:r>
            <a:endParaRPr sz="4800">
              <a:solidFill>
                <a:srgbClr val="434343"/>
              </a:solidFill>
              <a:latin typeface="Economica"/>
              <a:ea typeface="Economica"/>
              <a:cs typeface="Economica"/>
              <a:sym typeface="Economica"/>
            </a:endParaRPr>
          </a:p>
        </p:txBody>
      </p:sp>
      <p:sp>
        <p:nvSpPr>
          <p:cNvPr id="316" name="Google Shape;316;p4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While c</a:t>
            </a:r>
            <a:r>
              <a:rPr lang="en" sz="1900">
                <a:solidFill>
                  <a:schemeClr val="dk1"/>
                </a:solidFill>
                <a:latin typeface="Open Sans"/>
                <a:ea typeface="Open Sans"/>
                <a:cs typeface="Open Sans"/>
                <a:sym typeface="Open Sans"/>
              </a:rPr>
              <a:t>hoosing an activation function, you can keep the following guidelines in mind: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Sigmoid is commonly used in the output layer. This is because it helps in giving a probability(value between 0 and 1) which is useful in Binary Classification.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At places other than output layer, tanH usually performs better than Sigmoid.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For Hidden layers, if you are not sure which activation function to use, just use ReLU as your default choice.</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Note: While these guidelines are helpful, choosing an activation function also depends on trial and error. You should try out a few activation functions and see which one works the best for you.</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grpSp>
        <p:nvGrpSpPr>
          <p:cNvPr id="317" name="Google Shape;317;p40"/>
          <p:cNvGrpSpPr/>
          <p:nvPr/>
        </p:nvGrpSpPr>
        <p:grpSpPr>
          <a:xfrm>
            <a:off x="0" y="5976100"/>
            <a:ext cx="9144000" cy="919800"/>
            <a:chOff x="0" y="5976100"/>
            <a:chExt cx="9144000" cy="919800"/>
          </a:xfrm>
        </p:grpSpPr>
        <p:sp>
          <p:nvSpPr>
            <p:cNvPr id="318" name="Google Shape;31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6" name="Google Shape;326;p4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 more about Activation Functions</a:t>
            </a:r>
            <a:endParaRPr sz="4800">
              <a:solidFill>
                <a:srgbClr val="434343"/>
              </a:solidFill>
              <a:latin typeface="Economica"/>
              <a:ea typeface="Economica"/>
              <a:cs typeface="Economica"/>
              <a:sym typeface="Economica"/>
            </a:endParaRPr>
          </a:p>
        </p:txBody>
      </p:sp>
      <p:sp>
        <p:nvSpPr>
          <p:cNvPr id="327" name="Google Shape;327;p41"/>
          <p:cNvSpPr txBox="1"/>
          <p:nvPr/>
        </p:nvSpPr>
        <p:spPr>
          <a:xfrm>
            <a:off x="355975" y="1994825"/>
            <a:ext cx="8564400" cy="278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u="sng">
                <a:solidFill>
                  <a:schemeClr val="hlink"/>
                </a:solidFill>
                <a:latin typeface="Open Sans"/>
                <a:ea typeface="Open Sans"/>
                <a:cs typeface="Open Sans"/>
                <a:sym typeface="Open Sans"/>
                <a:hlinkClick r:id="rId3"/>
              </a:rPr>
              <a:t>Animated guide to Activation Functions in Neural Network</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The above article explains the need of activation functions, the different types of activations as well as the advantages and disadvantages of each.</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We would recommend glancing over it just to get and idea through the various gifs present.</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highlight>
                  <a:srgbClr val="CFE2F3"/>
                </a:highlight>
                <a:latin typeface="Open Sans"/>
                <a:ea typeface="Open Sans"/>
                <a:cs typeface="Open Sans"/>
                <a:sym typeface="Open Sans"/>
              </a:rPr>
              <a:t>There is no need to dive into the mathematics or worry about the technical terms used there, we’ll get to it in some days.  The process of learning is slow but surely steady :)</a:t>
            </a:r>
            <a:endParaRPr sz="1900">
              <a:solidFill>
                <a:schemeClr val="dk1"/>
              </a:solidFill>
              <a:highlight>
                <a:srgbClr val="CFE2F3"/>
              </a:highlight>
              <a:latin typeface="Open Sans"/>
              <a:ea typeface="Open Sans"/>
              <a:cs typeface="Open Sans"/>
              <a:sym typeface="Open Sans"/>
            </a:endParaRPr>
          </a:p>
        </p:txBody>
      </p:sp>
      <p:grpSp>
        <p:nvGrpSpPr>
          <p:cNvPr id="328" name="Google Shape;328;p41"/>
          <p:cNvGrpSpPr/>
          <p:nvPr/>
        </p:nvGrpSpPr>
        <p:grpSpPr>
          <a:xfrm>
            <a:off x="0" y="5976100"/>
            <a:ext cx="9144000" cy="919800"/>
            <a:chOff x="0" y="5976100"/>
            <a:chExt cx="9144000" cy="919800"/>
          </a:xfrm>
        </p:grpSpPr>
        <p:sp>
          <p:nvSpPr>
            <p:cNvPr id="329" name="Google Shape;32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0" name="Google Shape;80;p1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the previous unit, you learned about the working of a Neural Network on a conceptual level.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this module, you’ll understand how all of those concepts are brought into practice by understanding some crucial components of a Neural Network.</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Finally, you’ll build a model to detect whether a person has heart disease or not.</a:t>
            </a:r>
            <a:endParaRPr sz="2000">
              <a:latin typeface="Open Sans"/>
              <a:ea typeface="Open Sans"/>
              <a:cs typeface="Open Sans"/>
              <a:sym typeface="Open Sans"/>
            </a:endParaRPr>
          </a:p>
        </p:txBody>
      </p:sp>
      <p:grpSp>
        <p:nvGrpSpPr>
          <p:cNvPr id="81" name="Google Shape;81;p15"/>
          <p:cNvGrpSpPr/>
          <p:nvPr/>
        </p:nvGrpSpPr>
        <p:grpSpPr>
          <a:xfrm>
            <a:off x="0" y="5976100"/>
            <a:ext cx="9144000" cy="919800"/>
            <a:chOff x="0" y="5976100"/>
            <a:chExt cx="9144000" cy="919800"/>
          </a:xfrm>
        </p:grpSpPr>
        <p:sp>
          <p:nvSpPr>
            <p:cNvPr id="82" name="Google Shape;82;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7" name="Google Shape;337;p4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Layers</a:t>
            </a:r>
            <a:endParaRPr sz="4800">
              <a:solidFill>
                <a:srgbClr val="434343"/>
              </a:solidFill>
              <a:latin typeface="Economica"/>
              <a:ea typeface="Economica"/>
              <a:cs typeface="Economica"/>
              <a:sym typeface="Economica"/>
            </a:endParaRPr>
          </a:p>
        </p:txBody>
      </p:sp>
      <p:sp>
        <p:nvSpPr>
          <p:cNvPr id="338" name="Google Shape;338;p42"/>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neurons in a neural network are divided into layers.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While we know them with the names Input, Hidden and Output till now, Tensorflow doesn’t go by those names. It wants the user to specify the type of that particular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utilising the different types of layers we have available, Tensorflow provides a submodule called layers that we can import as follows: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from tensorflow.keras import layers</a:t>
            </a:r>
            <a:endParaRPr sz="2000">
              <a:highlight>
                <a:srgbClr val="93C47D"/>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339" name="Google Shape;339;p42"/>
          <p:cNvPicPr preferRelativeResize="0"/>
          <p:nvPr/>
        </p:nvPicPr>
        <p:blipFill>
          <a:blip r:embed="rId3">
            <a:alphaModFix/>
          </a:blip>
          <a:stretch>
            <a:fillRect/>
          </a:stretch>
        </p:blipFill>
        <p:spPr>
          <a:xfrm>
            <a:off x="1624337" y="1511925"/>
            <a:ext cx="5895326" cy="24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Dense Layer</a:t>
            </a:r>
            <a:endParaRPr sz="4800">
              <a:solidFill>
                <a:srgbClr val="434343"/>
              </a:solidFill>
              <a:latin typeface="Economica"/>
              <a:ea typeface="Economica"/>
              <a:cs typeface="Economica"/>
              <a:sym typeface="Economica"/>
            </a:endParaRPr>
          </a:p>
        </p:txBody>
      </p:sp>
      <p:sp>
        <p:nvSpPr>
          <p:cNvPr id="347" name="Google Shape;347;p43"/>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dense layer is just a regular layer of neurons in a neural network.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is the most common and frequently used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Look at the middle layer in the previous image. Each neuron receives input from all the neurons in the previous layer and is thus called </a:t>
            </a:r>
            <a:r>
              <a:rPr b="1" lang="en" sz="2000">
                <a:latin typeface="Open Sans"/>
                <a:ea typeface="Open Sans"/>
                <a:cs typeface="Open Sans"/>
                <a:sym typeface="Open Sans"/>
              </a:rPr>
              <a:t>densely connected or dense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Each output of a dense layer is computed using every input to the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Dense is one particular type of layer, but there are many other types that we will see as we continue our deep learning journey.</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grpSp>
        <p:nvGrpSpPr>
          <p:cNvPr id="348" name="Google Shape;348;p43"/>
          <p:cNvGrpSpPr/>
          <p:nvPr/>
        </p:nvGrpSpPr>
        <p:grpSpPr>
          <a:xfrm>
            <a:off x="0" y="5976100"/>
            <a:ext cx="9144000" cy="919800"/>
            <a:chOff x="0" y="5976100"/>
            <a:chExt cx="9144000" cy="919800"/>
          </a:xfrm>
        </p:grpSpPr>
        <p:sp>
          <p:nvSpPr>
            <p:cNvPr id="349" name="Google Shape;349;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4"/>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Creating models with Layers </a:t>
            </a:r>
            <a:endParaRPr b="1" sz="3000">
              <a:solidFill>
                <a:schemeClr val="lt1"/>
              </a:solidFill>
              <a:latin typeface="Open Sans"/>
              <a:ea typeface="Open Sans"/>
              <a:cs typeface="Open Sans"/>
              <a:sym typeface="Open Sans"/>
            </a:endParaRPr>
          </a:p>
        </p:txBody>
      </p:sp>
      <p:sp>
        <p:nvSpPr>
          <p:cNvPr id="356" name="Google Shape;356;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3" name="Google Shape;363;p4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Sequential Model API</a:t>
            </a:r>
            <a:endParaRPr sz="4800">
              <a:solidFill>
                <a:srgbClr val="434343"/>
              </a:solidFill>
              <a:latin typeface="Economica"/>
              <a:ea typeface="Economica"/>
              <a:cs typeface="Economica"/>
              <a:sym typeface="Economica"/>
            </a:endParaRPr>
          </a:p>
        </p:txBody>
      </p:sp>
      <p:sp>
        <p:nvSpPr>
          <p:cNvPr id="364" name="Google Shape;364;p4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There are two ways to create a model using the Layers API: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sequential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The most common type of model is the Sequential model, which is a </a:t>
            </a:r>
            <a:r>
              <a:rPr b="1" lang="en" sz="2000">
                <a:latin typeface="Open Sans"/>
                <a:ea typeface="Open Sans"/>
                <a:cs typeface="Open Sans"/>
                <a:sym typeface="Open Sans"/>
              </a:rPr>
              <a:t>linear stack of layers</a:t>
            </a:r>
            <a:r>
              <a:rPr lang="en" sz="2000">
                <a:latin typeface="Open Sans"/>
                <a:ea typeface="Open Sans"/>
                <a:cs typeface="Open Sans"/>
                <a:sym typeface="Open Sans"/>
              </a:rPr>
              <a:t>. </a:t>
            </a:r>
            <a:r>
              <a:rPr lang="en" sz="2000">
                <a:latin typeface="Open Sans"/>
                <a:ea typeface="Open Sans"/>
                <a:cs typeface="Open Sans"/>
                <a:sym typeface="Open Sans"/>
              </a:rPr>
              <a:t>In short, it allows you to build a model layer by layer. Each layer has weights that correspond to the layer that follows it.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functional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solidFill>
                  <a:schemeClr val="dk1"/>
                </a:solidFill>
                <a:latin typeface="Open Sans"/>
                <a:ea typeface="Open Sans"/>
                <a:cs typeface="Open Sans"/>
                <a:sym typeface="Open Sans"/>
              </a:rPr>
              <a:t>Unlike the stack of layers in Sequential API, the functional API is a way to build </a:t>
            </a:r>
            <a:r>
              <a:rPr b="1" lang="en" sz="2000">
                <a:solidFill>
                  <a:schemeClr val="dk1"/>
                </a:solidFill>
                <a:latin typeface="Open Sans"/>
                <a:ea typeface="Open Sans"/>
                <a:cs typeface="Open Sans"/>
                <a:sym typeface="Open Sans"/>
              </a:rPr>
              <a:t>graphs of layers</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As a beginner, the sequential model is the recommended way to get started.</a:t>
            </a:r>
            <a:endParaRPr sz="2000">
              <a:highlight>
                <a:srgbClr val="D9EAD3"/>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65" name="Google Shape;365;p45"/>
          <p:cNvGrpSpPr/>
          <p:nvPr/>
        </p:nvGrpSpPr>
        <p:grpSpPr>
          <a:xfrm>
            <a:off x="0" y="5976100"/>
            <a:ext cx="9144000" cy="919800"/>
            <a:chOff x="0" y="5976100"/>
            <a:chExt cx="9144000" cy="919800"/>
          </a:xfrm>
        </p:grpSpPr>
        <p:sp>
          <p:nvSpPr>
            <p:cNvPr id="366" name="Google Shape;36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4" name="Google Shape;374;p46"/>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375" name="Google Shape;375;p46"/>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376" name="Google Shape;376;p46"/>
          <p:cNvGrpSpPr/>
          <p:nvPr/>
        </p:nvGrpSpPr>
        <p:grpSpPr>
          <a:xfrm>
            <a:off x="0" y="5976100"/>
            <a:ext cx="9144000" cy="919800"/>
            <a:chOff x="0" y="5976100"/>
            <a:chExt cx="9144000" cy="919800"/>
          </a:xfrm>
        </p:grpSpPr>
        <p:sp>
          <p:nvSpPr>
            <p:cNvPr id="377" name="Google Shape;37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6"/>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379" name="Google Shape;379;p46"/>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6" name="Google Shape;386;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Let’s practice building Sequential &amp; Functional Models! </a:t>
            </a:r>
            <a:endParaRPr sz="3900">
              <a:solidFill>
                <a:srgbClr val="434343"/>
              </a:solidFill>
              <a:latin typeface="Economica"/>
              <a:ea typeface="Economica"/>
              <a:cs typeface="Economica"/>
              <a:sym typeface="Economica"/>
            </a:endParaRPr>
          </a:p>
        </p:txBody>
      </p:sp>
      <p:sp>
        <p:nvSpPr>
          <p:cNvPr id="387" name="Google Shape;387;p47"/>
          <p:cNvSpPr txBox="1"/>
          <p:nvPr/>
        </p:nvSpPr>
        <p:spPr>
          <a:xfrm>
            <a:off x="373950" y="1756025"/>
            <a:ext cx="8685600" cy="25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https://github.com/dphi-official/Deep_Learning_Bootcamp/blob/master/DL%20For%20Classification/%20DL_Day6_Building_a_DL_Model.ipynb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88" name="Google Shape;388;p47"/>
          <p:cNvGrpSpPr/>
          <p:nvPr/>
        </p:nvGrpSpPr>
        <p:grpSpPr>
          <a:xfrm>
            <a:off x="0" y="5976100"/>
            <a:ext cx="9144000" cy="919800"/>
            <a:chOff x="0" y="5976100"/>
            <a:chExt cx="9144000" cy="919800"/>
          </a:xfrm>
        </p:grpSpPr>
        <p:sp>
          <p:nvSpPr>
            <p:cNvPr id="389" name="Google Shape;389;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4" name="Shape 394"/>
        <p:cNvGrpSpPr/>
        <p:nvPr/>
      </p:nvGrpSpPr>
      <p:grpSpPr>
        <a:xfrm>
          <a:off x="0" y="0"/>
          <a:ext cx="0" cy="0"/>
          <a:chOff x="0" y="0"/>
          <a:chExt cx="0" cy="0"/>
        </a:xfrm>
      </p:grpSpPr>
      <p:sp>
        <p:nvSpPr>
          <p:cNvPr id="395" name="Google Shape;395;p48"/>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Error functions and Optimizers</a:t>
            </a:r>
            <a:endParaRPr b="1" sz="3000">
              <a:solidFill>
                <a:schemeClr val="lt1"/>
              </a:solidFill>
              <a:latin typeface="Open Sans"/>
              <a:ea typeface="Open Sans"/>
              <a:cs typeface="Open Sans"/>
              <a:sym typeface="Open Sans"/>
            </a:endParaRPr>
          </a:p>
        </p:txBody>
      </p:sp>
      <p:sp>
        <p:nvSpPr>
          <p:cNvPr id="396" name="Google Shape;396;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4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Error/Loss Functions</a:t>
            </a:r>
            <a:endParaRPr sz="4800">
              <a:solidFill>
                <a:srgbClr val="434343"/>
              </a:solidFill>
              <a:latin typeface="Economica"/>
              <a:ea typeface="Economica"/>
              <a:cs typeface="Economica"/>
              <a:sym typeface="Economica"/>
            </a:endParaRPr>
          </a:p>
        </p:txBody>
      </p:sp>
      <p:sp>
        <p:nvSpPr>
          <p:cNvPr id="404" name="Google Shape;404;p49"/>
          <p:cNvSpPr txBox="1"/>
          <p:nvPr/>
        </p:nvSpPr>
        <p:spPr>
          <a:xfrm>
            <a:off x="355975" y="1174650"/>
            <a:ext cx="8564400" cy="56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most learning networks, error is calculated as the difference between the actual output and the predicted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function that is used to compute this error is known as </a:t>
            </a:r>
            <a:r>
              <a:rPr b="1" lang="en" sz="2000">
                <a:latin typeface="Open Sans"/>
                <a:ea typeface="Open Sans"/>
                <a:cs typeface="Open Sans"/>
                <a:sym typeface="Open Sans"/>
              </a:rPr>
              <a:t>Loss Function.</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Different loss functions will give different errors for the same prediction, and thus have a considerable effect on the performance of the model.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Binary Classification problems, the loss function usually used is known as </a:t>
            </a:r>
            <a:r>
              <a:rPr b="1" lang="en" sz="2000">
                <a:latin typeface="Open Sans"/>
                <a:ea typeface="Open Sans"/>
                <a:cs typeface="Open Sans"/>
                <a:sym typeface="Open Sans"/>
              </a:rPr>
              <a:t>Binary Cross Entropy Loss</a:t>
            </a:r>
            <a:r>
              <a:rPr lang="en" sz="2000">
                <a:latin typeface="Open Sans"/>
                <a:ea typeface="Open Sans"/>
                <a:cs typeface="Open Sans"/>
                <a:sym typeface="Open Sans"/>
              </a:rPr>
              <a:t>. We don’t need to go into the depths of this loss right now. This will be covered in later sessions.</a:t>
            </a:r>
            <a:endParaRPr sz="2000">
              <a:latin typeface="Open Sans"/>
              <a:ea typeface="Open Sans"/>
              <a:cs typeface="Open Sans"/>
              <a:sym typeface="Open Sans"/>
            </a:endParaRPr>
          </a:p>
        </p:txBody>
      </p:sp>
      <p:grpSp>
        <p:nvGrpSpPr>
          <p:cNvPr id="405" name="Google Shape;405;p49"/>
          <p:cNvGrpSpPr/>
          <p:nvPr/>
        </p:nvGrpSpPr>
        <p:grpSpPr>
          <a:xfrm>
            <a:off x="0" y="5976100"/>
            <a:ext cx="9144000" cy="919800"/>
            <a:chOff x="0" y="5976100"/>
            <a:chExt cx="9144000" cy="919800"/>
          </a:xfrm>
        </p:grpSpPr>
        <p:sp>
          <p:nvSpPr>
            <p:cNvPr id="406" name="Google Shape;406;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4" name="Google Shape;414;p5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Optimization Function</a:t>
            </a:r>
            <a:endParaRPr sz="4800">
              <a:solidFill>
                <a:srgbClr val="434343"/>
              </a:solidFill>
              <a:latin typeface="Economica"/>
              <a:ea typeface="Economica"/>
              <a:cs typeface="Economica"/>
              <a:sym typeface="Economica"/>
            </a:endParaRPr>
          </a:p>
        </p:txBody>
      </p:sp>
      <p:sp>
        <p:nvSpPr>
          <p:cNvPr id="415" name="Google Shape;415;p5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Error is a function of internal parameters of model i.e weights and bias. For eg. m and c in a straight line equation.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accurate predictions, one needs to </a:t>
            </a:r>
            <a:r>
              <a:rPr b="1" lang="en" sz="1900">
                <a:latin typeface="Open Sans"/>
                <a:ea typeface="Open Sans"/>
                <a:cs typeface="Open Sans"/>
                <a:sym typeface="Open Sans"/>
              </a:rPr>
              <a:t>minimize the calculated error</a:t>
            </a:r>
            <a:r>
              <a:rPr lang="en" sz="1900">
                <a:latin typeface="Open Sans"/>
                <a:ea typeface="Open Sans"/>
                <a:cs typeface="Open Sans"/>
                <a:sym typeface="Open Sans"/>
              </a:rPr>
              <a: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In a neural network, this is done using back propagation. The current error is typically propagated backwards to a previous layer, where it is used to modify the weights and bias in such a way that the error is minimized.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a:t>
            </a:r>
            <a:r>
              <a:rPr b="1" lang="en" sz="1900">
                <a:latin typeface="Open Sans"/>
                <a:ea typeface="Open Sans"/>
                <a:cs typeface="Open Sans"/>
                <a:sym typeface="Open Sans"/>
              </a:rPr>
              <a:t>weights are modified using a function called Optimization Function</a:t>
            </a:r>
            <a:r>
              <a:rPr lang="en" sz="1900">
                <a:latin typeface="Open Sans"/>
                <a:ea typeface="Open Sans"/>
                <a:cs typeface="Open Sans"/>
                <a:sym typeface="Open Sans"/>
              </a:rPr>
              <a:t>. Optimisation functions usually calculate the gradient.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There are a number of Optimizers available such as Adam, RMSProp, SGD etc. We don’t need to get into the theory behind these optimizers right now as this will also be covered later.</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our problem, we’ll be using RMSProp as the optimizer.</a:t>
            </a:r>
            <a:endParaRPr sz="1900">
              <a:latin typeface="Open Sans"/>
              <a:ea typeface="Open Sans"/>
              <a:cs typeface="Open Sans"/>
              <a:sym typeface="Open Sans"/>
            </a:endParaRPr>
          </a:p>
        </p:txBody>
      </p:sp>
      <p:grpSp>
        <p:nvGrpSpPr>
          <p:cNvPr id="416" name="Google Shape;416;p50"/>
          <p:cNvGrpSpPr/>
          <p:nvPr/>
        </p:nvGrpSpPr>
        <p:grpSpPr>
          <a:xfrm>
            <a:off x="0" y="5976100"/>
            <a:ext cx="9144000" cy="919800"/>
            <a:chOff x="0" y="5976100"/>
            <a:chExt cx="9144000" cy="919800"/>
          </a:xfrm>
        </p:grpSpPr>
        <p:sp>
          <p:nvSpPr>
            <p:cNvPr id="417" name="Google Shape;417;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5" name="Google Shape;425;p51"/>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Thus, the components of a neural network model i.e the </a:t>
            </a:r>
            <a:r>
              <a:rPr b="1" lang="en" sz="2300">
                <a:latin typeface="Open Sans"/>
                <a:ea typeface="Open Sans"/>
                <a:cs typeface="Open Sans"/>
                <a:sym typeface="Open Sans"/>
              </a:rPr>
              <a:t>activation function</a:t>
            </a:r>
            <a:r>
              <a:rPr lang="en" sz="2300">
                <a:latin typeface="Open Sans"/>
                <a:ea typeface="Open Sans"/>
                <a:cs typeface="Open Sans"/>
                <a:sym typeface="Open Sans"/>
              </a:rPr>
              <a:t>, </a:t>
            </a:r>
            <a:r>
              <a:rPr b="1" lang="en" sz="2300">
                <a:latin typeface="Open Sans"/>
                <a:ea typeface="Open Sans"/>
                <a:cs typeface="Open Sans"/>
                <a:sym typeface="Open Sans"/>
              </a:rPr>
              <a:t>loss function</a:t>
            </a:r>
            <a:r>
              <a:rPr lang="en" sz="2300">
                <a:latin typeface="Open Sans"/>
                <a:ea typeface="Open Sans"/>
                <a:cs typeface="Open Sans"/>
                <a:sym typeface="Open Sans"/>
              </a:rPr>
              <a:t> and </a:t>
            </a:r>
            <a:r>
              <a:rPr b="1" lang="en" sz="2300">
                <a:latin typeface="Open Sans"/>
                <a:ea typeface="Open Sans"/>
                <a:cs typeface="Open Sans"/>
                <a:sym typeface="Open Sans"/>
              </a:rPr>
              <a:t>optimization algorithm</a:t>
            </a:r>
            <a:r>
              <a:rPr lang="en" sz="2300">
                <a:latin typeface="Open Sans"/>
                <a:ea typeface="Open Sans"/>
                <a:cs typeface="Open Sans"/>
                <a:sym typeface="Open Sans"/>
              </a:rPr>
              <a:t> play a very important role in efficiently and effectively training a Model to produce accurate results.</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Different tasks require a different set of such functions to give the most optimum results.</a:t>
            </a:r>
            <a:endParaRPr sz="2300">
              <a:latin typeface="Open Sans"/>
              <a:ea typeface="Open Sans"/>
              <a:cs typeface="Open Sans"/>
              <a:sym typeface="Open Sans"/>
            </a:endParaRPr>
          </a:p>
        </p:txBody>
      </p:sp>
      <p:grpSp>
        <p:nvGrpSpPr>
          <p:cNvPr id="426" name="Google Shape;426;p51"/>
          <p:cNvGrpSpPr/>
          <p:nvPr/>
        </p:nvGrpSpPr>
        <p:grpSpPr>
          <a:xfrm>
            <a:off x="0" y="5976100"/>
            <a:ext cx="9144000" cy="919800"/>
            <a:chOff x="0" y="5976100"/>
            <a:chExt cx="9144000" cy="919800"/>
          </a:xfrm>
        </p:grpSpPr>
        <p:sp>
          <p:nvSpPr>
            <p:cNvPr id="427" name="Google Shape;427;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112200" y="2432325"/>
            <a:ext cx="8919600" cy="240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Classification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and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Importance of Sigmoid Function + Recap of Logistic Regression</a:t>
            </a:r>
            <a:endParaRPr b="1" sz="3000">
              <a:solidFill>
                <a:schemeClr val="lt1"/>
              </a:solidFill>
              <a:latin typeface="Open Sans"/>
              <a:ea typeface="Open Sans"/>
              <a:cs typeface="Open Sans"/>
              <a:sym typeface="Open Sans"/>
            </a:endParaRPr>
          </a:p>
        </p:txBody>
      </p:sp>
      <p:sp>
        <p:nvSpPr>
          <p:cNvPr id="89" name="Google Shape;89;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2"/>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436" name="Google Shape;436;p52"/>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437" name="Google Shape;437;p52"/>
          <p:cNvGrpSpPr/>
          <p:nvPr/>
        </p:nvGrpSpPr>
        <p:grpSpPr>
          <a:xfrm>
            <a:off x="0" y="5976100"/>
            <a:ext cx="9144000" cy="919800"/>
            <a:chOff x="0" y="5976100"/>
            <a:chExt cx="9144000" cy="919800"/>
          </a:xfrm>
        </p:grpSpPr>
        <p:sp>
          <p:nvSpPr>
            <p:cNvPr id="438" name="Google Shape;438;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52"/>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440" name="Google Shape;440;p52"/>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7" name="Google Shape;447;p53"/>
          <p:cNvSpPr txBox="1"/>
          <p:nvPr/>
        </p:nvSpPr>
        <p:spPr>
          <a:xfrm>
            <a:off x="587975" y="170000"/>
            <a:ext cx="821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Your first Neural Network for Classification</a:t>
            </a:r>
            <a:endParaRPr sz="4800">
              <a:solidFill>
                <a:srgbClr val="434343"/>
              </a:solidFill>
              <a:latin typeface="Economica"/>
              <a:ea typeface="Economica"/>
              <a:cs typeface="Economica"/>
              <a:sym typeface="Economica"/>
            </a:endParaRPr>
          </a:p>
        </p:txBody>
      </p:sp>
      <p:sp>
        <p:nvSpPr>
          <p:cNvPr id="448" name="Google Shape;448;p53"/>
          <p:cNvSpPr txBox="1"/>
          <p:nvPr/>
        </p:nvSpPr>
        <p:spPr>
          <a:xfrm>
            <a:off x="373950" y="1661100"/>
            <a:ext cx="8685600" cy="3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In this notebook, we’ll perform binary classification using a neural network to determine whether a person is suffering from a heart disease.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https://github.com/dphi-official/Deep_Learning_Bootcamp/blob/master/DL%20For%20Classification/DL_Day6_Binary_Classification.ipynb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9" name="Google Shape;449;p53"/>
          <p:cNvGrpSpPr/>
          <p:nvPr/>
        </p:nvGrpSpPr>
        <p:grpSpPr>
          <a:xfrm>
            <a:off x="0" y="5976100"/>
            <a:ext cx="9144000" cy="919800"/>
            <a:chOff x="0" y="5976100"/>
            <a:chExt cx="9144000" cy="919800"/>
          </a:xfrm>
        </p:grpSpPr>
        <p:sp>
          <p:nvSpPr>
            <p:cNvPr id="450" name="Google Shape;450;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4"/>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https://docs.google.com/presentation/d/19GR6Tg2E06yyJO0b4KCthauhkQoasLZFICbNL6JZP38/edit?usp=sharing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60" name="Google Shape;460;p54"/>
          <p:cNvGrpSpPr/>
          <p:nvPr/>
        </p:nvGrpSpPr>
        <p:grpSpPr>
          <a:xfrm>
            <a:off x="0" y="5976100"/>
            <a:ext cx="9144000" cy="919800"/>
            <a:chOff x="0" y="5976100"/>
            <a:chExt cx="9144000" cy="919800"/>
          </a:xfrm>
        </p:grpSpPr>
        <p:sp>
          <p:nvSpPr>
            <p:cNvPr id="461" name="Google Shape;461;p5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5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69" name="Google Shape;469;p55"/>
          <p:cNvGrpSpPr/>
          <p:nvPr/>
        </p:nvGrpSpPr>
        <p:grpSpPr>
          <a:xfrm>
            <a:off x="0" y="5976100"/>
            <a:ext cx="9144000" cy="919800"/>
            <a:chOff x="0" y="5976100"/>
            <a:chExt cx="9144000" cy="919800"/>
          </a:xfrm>
        </p:grpSpPr>
        <p:sp>
          <p:nvSpPr>
            <p:cNvPr id="470" name="Google Shape;470;p5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2" name="Google Shape;472;p55"/>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3" name="Google Shape;473;p55"/>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6" name="Google Shape;96;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97" name="Google Shape;97;p17"/>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 into two classes (Eg: yes or no)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There can be classification problems with more than 2 classes and it is called as multi-classification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8" name="Google Shape;98;p17"/>
          <p:cNvPicPr preferRelativeResize="0"/>
          <p:nvPr/>
        </p:nvPicPr>
        <p:blipFill>
          <a:blip r:embed="rId3">
            <a:alphaModFix/>
          </a:blip>
          <a:stretch>
            <a:fillRect/>
          </a:stretch>
        </p:blipFill>
        <p:spPr>
          <a:xfrm>
            <a:off x="712025" y="3830225"/>
            <a:ext cx="7304049" cy="293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 </a:t>
            </a:r>
            <a:r>
              <a:rPr b="1" lang="en" sz="2000">
                <a:highlight>
                  <a:srgbClr val="EA9999"/>
                </a:highlight>
                <a:latin typeface="Open Sans"/>
                <a:ea typeface="Open Sans"/>
                <a:cs typeface="Open Sans"/>
                <a:sym typeface="Open Sans"/>
              </a:rPr>
              <a:t>(we will talk about multi-classification later units)</a:t>
            </a:r>
            <a:endParaRPr b="1" sz="2000">
              <a:highlight>
                <a:srgbClr val="EA9999"/>
              </a:highlight>
              <a:latin typeface="Open Sans"/>
              <a:ea typeface="Open Sans"/>
              <a:cs typeface="Open Sans"/>
              <a:sym typeface="Open Sans"/>
            </a:endParaRPr>
          </a:p>
        </p:txBody>
      </p:sp>
      <p:pic>
        <p:nvPicPr>
          <p:cNvPr id="107" name="Google Shape;107;p18"/>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4" name="Google Shape;114;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15" name="Google Shape;115;p19"/>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0" name="Google Shape;130;p21"/>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highlight>
                  <a:srgbClr val="FFE599"/>
                </a:highlight>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131" name="Google Shape;131;p21"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